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63" r:id="rId4"/>
    <p:sldId id="260" r:id="rId5"/>
    <p:sldId id="259"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C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8"/>
    <p:restoredTop sz="88571"/>
  </p:normalViewPr>
  <p:slideViewPr>
    <p:cSldViewPr snapToGrid="0" snapToObjects="1">
      <p:cViewPr varScale="1">
        <p:scale>
          <a:sx n="113" d="100"/>
          <a:sy n="113" d="100"/>
        </p:scale>
        <p:origin x="3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1D6AF0-425D-BA41-8AA8-6EFD8709DD86}" type="datetimeFigureOut">
              <a:rPr lang="en-US" smtClean="0"/>
              <a:t>10/12/21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EC9A96-D29C-FC46-80EE-3654825F8A18}" type="slidenum">
              <a:rPr lang="en-US" smtClean="0"/>
              <a:t>‹#›</a:t>
            </a:fld>
            <a:endParaRPr lang="en-US"/>
          </a:p>
        </p:txBody>
      </p:sp>
    </p:spTree>
    <p:extLst>
      <p:ext uri="{BB962C8B-B14F-4D97-AF65-F5344CB8AC3E}">
        <p14:creationId xmlns:p14="http://schemas.microsoft.com/office/powerpoint/2010/main" val="1471097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Wide range of applications for anomaly detection</a:t>
            </a:r>
          </a:p>
        </p:txBody>
      </p:sp>
      <p:sp>
        <p:nvSpPr>
          <p:cNvPr id="4" name="Slide Number Placeholder 3"/>
          <p:cNvSpPr>
            <a:spLocks noGrp="1"/>
          </p:cNvSpPr>
          <p:nvPr>
            <p:ph type="sldNum" sz="quarter" idx="5"/>
          </p:nvPr>
        </p:nvSpPr>
        <p:spPr/>
        <p:txBody>
          <a:bodyPr/>
          <a:lstStyle/>
          <a:p>
            <a:fld id="{2DEC9A96-D29C-FC46-80EE-3654825F8A18}" type="slidenum">
              <a:rPr lang="en-US" smtClean="0"/>
              <a:t>3</a:t>
            </a:fld>
            <a:endParaRPr lang="en-US"/>
          </a:p>
        </p:txBody>
      </p:sp>
    </p:spTree>
    <p:extLst>
      <p:ext uri="{BB962C8B-B14F-4D97-AF65-F5344CB8AC3E}">
        <p14:creationId xmlns:p14="http://schemas.microsoft.com/office/powerpoint/2010/main" val="373034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 and encouragingly, in line with what we might expect most inspections result in high score, suggesting restaurant have an incentive to keep their scores high</a:t>
            </a:r>
          </a:p>
        </p:txBody>
      </p:sp>
      <p:sp>
        <p:nvSpPr>
          <p:cNvPr id="4" name="Slide Number Placeholder 3"/>
          <p:cNvSpPr>
            <a:spLocks noGrp="1"/>
          </p:cNvSpPr>
          <p:nvPr>
            <p:ph type="sldNum" sz="quarter" idx="5"/>
          </p:nvPr>
        </p:nvSpPr>
        <p:spPr/>
        <p:txBody>
          <a:bodyPr/>
          <a:lstStyle/>
          <a:p>
            <a:fld id="{2DEC9A96-D29C-FC46-80EE-3654825F8A18}" type="slidenum">
              <a:rPr lang="en-US" smtClean="0"/>
              <a:t>5</a:t>
            </a:fld>
            <a:endParaRPr lang="en-US"/>
          </a:p>
        </p:txBody>
      </p:sp>
    </p:spTree>
    <p:extLst>
      <p:ext uri="{BB962C8B-B14F-4D97-AF65-F5344CB8AC3E}">
        <p14:creationId xmlns:p14="http://schemas.microsoft.com/office/powerpoint/2010/main" val="196735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Scoring is terms of passes vs failures is highly imbalanced and the trend appears to have held steady over the last  3 years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DEC9A96-D29C-FC46-80EE-3654825F8A18}" type="slidenum">
              <a:rPr lang="en-US" smtClean="0"/>
              <a:t>6</a:t>
            </a:fld>
            <a:endParaRPr lang="en-US"/>
          </a:p>
        </p:txBody>
      </p:sp>
    </p:spTree>
    <p:extLst>
      <p:ext uri="{BB962C8B-B14F-4D97-AF65-F5344CB8AC3E}">
        <p14:creationId xmlns:p14="http://schemas.microsoft.com/office/powerpoint/2010/main" val="289077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0A4F-E014-3B4E-AA33-255FA98848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F7172A-0F36-9142-BA52-8866FEE84A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5189C5-474E-0C40-A509-1E0B3B4CA419}"/>
              </a:ext>
            </a:extLst>
          </p:cNvPr>
          <p:cNvSpPr>
            <a:spLocks noGrp="1"/>
          </p:cNvSpPr>
          <p:nvPr>
            <p:ph type="dt" sz="half" idx="10"/>
          </p:nvPr>
        </p:nvSpPr>
        <p:spPr/>
        <p:txBody>
          <a:bodyPr/>
          <a:lstStyle/>
          <a:p>
            <a:fld id="{AA120606-E8FB-A74F-AE3A-714C5D1020F7}" type="datetimeFigureOut">
              <a:rPr lang="en-US" smtClean="0"/>
              <a:t>10/12/21</a:t>
            </a:fld>
            <a:endParaRPr lang="en-US"/>
          </a:p>
        </p:txBody>
      </p:sp>
      <p:sp>
        <p:nvSpPr>
          <p:cNvPr id="5" name="Footer Placeholder 4">
            <a:extLst>
              <a:ext uri="{FF2B5EF4-FFF2-40B4-BE49-F238E27FC236}">
                <a16:creationId xmlns:a16="http://schemas.microsoft.com/office/drawing/2014/main" id="{319F9850-4D6B-664A-80A3-94D85A6AA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7F8AC-822E-C74D-AE3C-6A7CB828765D}"/>
              </a:ext>
            </a:extLst>
          </p:cNvPr>
          <p:cNvSpPr>
            <a:spLocks noGrp="1"/>
          </p:cNvSpPr>
          <p:nvPr>
            <p:ph type="sldNum" sz="quarter" idx="12"/>
          </p:nvPr>
        </p:nvSpPr>
        <p:spPr/>
        <p:txBody>
          <a:bodyPr/>
          <a:lstStyle/>
          <a:p>
            <a:fld id="{8559305D-2CF2-FC48-A435-F231526D0935}" type="slidenum">
              <a:rPr lang="en-US" smtClean="0"/>
              <a:t>‹#›</a:t>
            </a:fld>
            <a:endParaRPr lang="en-US"/>
          </a:p>
        </p:txBody>
      </p:sp>
    </p:spTree>
    <p:extLst>
      <p:ext uri="{BB962C8B-B14F-4D97-AF65-F5344CB8AC3E}">
        <p14:creationId xmlns:p14="http://schemas.microsoft.com/office/powerpoint/2010/main" val="232222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6517-07BE-C748-B3A2-B994C0B2B7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68380E-EA12-FB4C-BD24-F25224E966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130B5-C5A0-054A-86B3-60523C029048}"/>
              </a:ext>
            </a:extLst>
          </p:cNvPr>
          <p:cNvSpPr>
            <a:spLocks noGrp="1"/>
          </p:cNvSpPr>
          <p:nvPr>
            <p:ph type="dt" sz="half" idx="10"/>
          </p:nvPr>
        </p:nvSpPr>
        <p:spPr/>
        <p:txBody>
          <a:bodyPr/>
          <a:lstStyle/>
          <a:p>
            <a:fld id="{AA120606-E8FB-A74F-AE3A-714C5D1020F7}" type="datetimeFigureOut">
              <a:rPr lang="en-US" smtClean="0"/>
              <a:t>10/12/21</a:t>
            </a:fld>
            <a:endParaRPr lang="en-US"/>
          </a:p>
        </p:txBody>
      </p:sp>
      <p:sp>
        <p:nvSpPr>
          <p:cNvPr id="5" name="Footer Placeholder 4">
            <a:extLst>
              <a:ext uri="{FF2B5EF4-FFF2-40B4-BE49-F238E27FC236}">
                <a16:creationId xmlns:a16="http://schemas.microsoft.com/office/drawing/2014/main" id="{279C9174-F978-7844-BCEA-C5E16CF4C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0368-670B-4E42-89F6-EE83CC290853}"/>
              </a:ext>
            </a:extLst>
          </p:cNvPr>
          <p:cNvSpPr>
            <a:spLocks noGrp="1"/>
          </p:cNvSpPr>
          <p:nvPr>
            <p:ph type="sldNum" sz="quarter" idx="12"/>
          </p:nvPr>
        </p:nvSpPr>
        <p:spPr/>
        <p:txBody>
          <a:bodyPr/>
          <a:lstStyle/>
          <a:p>
            <a:fld id="{8559305D-2CF2-FC48-A435-F231526D0935}" type="slidenum">
              <a:rPr lang="en-US" smtClean="0"/>
              <a:t>‹#›</a:t>
            </a:fld>
            <a:endParaRPr lang="en-US"/>
          </a:p>
        </p:txBody>
      </p:sp>
    </p:spTree>
    <p:extLst>
      <p:ext uri="{BB962C8B-B14F-4D97-AF65-F5344CB8AC3E}">
        <p14:creationId xmlns:p14="http://schemas.microsoft.com/office/powerpoint/2010/main" val="129796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6275A-57E0-2D40-AF57-A47E612B51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59C68C-4F43-3F4A-ACBC-E86B8A35C4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172C2-BF01-C349-9D55-BE463F5B142B}"/>
              </a:ext>
            </a:extLst>
          </p:cNvPr>
          <p:cNvSpPr>
            <a:spLocks noGrp="1"/>
          </p:cNvSpPr>
          <p:nvPr>
            <p:ph type="dt" sz="half" idx="10"/>
          </p:nvPr>
        </p:nvSpPr>
        <p:spPr/>
        <p:txBody>
          <a:bodyPr/>
          <a:lstStyle/>
          <a:p>
            <a:fld id="{AA120606-E8FB-A74F-AE3A-714C5D1020F7}" type="datetimeFigureOut">
              <a:rPr lang="en-US" smtClean="0"/>
              <a:t>10/12/21</a:t>
            </a:fld>
            <a:endParaRPr lang="en-US"/>
          </a:p>
        </p:txBody>
      </p:sp>
      <p:sp>
        <p:nvSpPr>
          <p:cNvPr id="5" name="Footer Placeholder 4">
            <a:extLst>
              <a:ext uri="{FF2B5EF4-FFF2-40B4-BE49-F238E27FC236}">
                <a16:creationId xmlns:a16="http://schemas.microsoft.com/office/drawing/2014/main" id="{A127D6EA-640D-9B47-98B1-839991C0D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9A2F6-AFD9-264A-93E9-0A268E9EB521}"/>
              </a:ext>
            </a:extLst>
          </p:cNvPr>
          <p:cNvSpPr>
            <a:spLocks noGrp="1"/>
          </p:cNvSpPr>
          <p:nvPr>
            <p:ph type="sldNum" sz="quarter" idx="12"/>
          </p:nvPr>
        </p:nvSpPr>
        <p:spPr/>
        <p:txBody>
          <a:bodyPr/>
          <a:lstStyle/>
          <a:p>
            <a:fld id="{8559305D-2CF2-FC48-A435-F231526D0935}" type="slidenum">
              <a:rPr lang="en-US" smtClean="0"/>
              <a:t>‹#›</a:t>
            </a:fld>
            <a:endParaRPr lang="en-US"/>
          </a:p>
        </p:txBody>
      </p:sp>
    </p:spTree>
    <p:extLst>
      <p:ext uri="{BB962C8B-B14F-4D97-AF65-F5344CB8AC3E}">
        <p14:creationId xmlns:p14="http://schemas.microsoft.com/office/powerpoint/2010/main" val="1486862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E824-BAB7-784D-A006-DDBD28EC8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7FAF08-C8E2-7742-B7DF-F6FA753890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C9DCF-E38E-8741-93B2-05EE4056DE0C}"/>
              </a:ext>
            </a:extLst>
          </p:cNvPr>
          <p:cNvSpPr>
            <a:spLocks noGrp="1"/>
          </p:cNvSpPr>
          <p:nvPr>
            <p:ph type="dt" sz="half" idx="10"/>
          </p:nvPr>
        </p:nvSpPr>
        <p:spPr/>
        <p:txBody>
          <a:bodyPr/>
          <a:lstStyle/>
          <a:p>
            <a:fld id="{AA120606-E8FB-A74F-AE3A-714C5D1020F7}" type="datetimeFigureOut">
              <a:rPr lang="en-US" smtClean="0"/>
              <a:t>10/12/21</a:t>
            </a:fld>
            <a:endParaRPr lang="en-US"/>
          </a:p>
        </p:txBody>
      </p:sp>
      <p:sp>
        <p:nvSpPr>
          <p:cNvPr id="5" name="Footer Placeholder 4">
            <a:extLst>
              <a:ext uri="{FF2B5EF4-FFF2-40B4-BE49-F238E27FC236}">
                <a16:creationId xmlns:a16="http://schemas.microsoft.com/office/drawing/2014/main" id="{70602B72-AAB6-F740-A94A-F1A6D2BD3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0F93D-255C-E344-95C9-61BAAF138F19}"/>
              </a:ext>
            </a:extLst>
          </p:cNvPr>
          <p:cNvSpPr>
            <a:spLocks noGrp="1"/>
          </p:cNvSpPr>
          <p:nvPr>
            <p:ph type="sldNum" sz="quarter" idx="12"/>
          </p:nvPr>
        </p:nvSpPr>
        <p:spPr/>
        <p:txBody>
          <a:bodyPr/>
          <a:lstStyle/>
          <a:p>
            <a:fld id="{8559305D-2CF2-FC48-A435-F231526D0935}" type="slidenum">
              <a:rPr lang="en-US" smtClean="0"/>
              <a:t>‹#›</a:t>
            </a:fld>
            <a:endParaRPr lang="en-US"/>
          </a:p>
        </p:txBody>
      </p:sp>
    </p:spTree>
    <p:extLst>
      <p:ext uri="{BB962C8B-B14F-4D97-AF65-F5344CB8AC3E}">
        <p14:creationId xmlns:p14="http://schemas.microsoft.com/office/powerpoint/2010/main" val="2353592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0E20-9F77-654B-B75B-50644D3DF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360D09-0839-994E-9320-CE3F927C10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A547D1-3378-9C46-91B7-7FB0BD574AFD}"/>
              </a:ext>
            </a:extLst>
          </p:cNvPr>
          <p:cNvSpPr>
            <a:spLocks noGrp="1"/>
          </p:cNvSpPr>
          <p:nvPr>
            <p:ph type="dt" sz="half" idx="10"/>
          </p:nvPr>
        </p:nvSpPr>
        <p:spPr/>
        <p:txBody>
          <a:bodyPr/>
          <a:lstStyle/>
          <a:p>
            <a:fld id="{AA120606-E8FB-A74F-AE3A-714C5D1020F7}" type="datetimeFigureOut">
              <a:rPr lang="en-US" smtClean="0"/>
              <a:t>10/12/21</a:t>
            </a:fld>
            <a:endParaRPr lang="en-US"/>
          </a:p>
        </p:txBody>
      </p:sp>
      <p:sp>
        <p:nvSpPr>
          <p:cNvPr id="5" name="Footer Placeholder 4">
            <a:extLst>
              <a:ext uri="{FF2B5EF4-FFF2-40B4-BE49-F238E27FC236}">
                <a16:creationId xmlns:a16="http://schemas.microsoft.com/office/drawing/2014/main" id="{A081C2F7-B628-344A-A6C4-D20AA9FA7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BAA49-AD83-314B-8360-EC9A1ECE247E}"/>
              </a:ext>
            </a:extLst>
          </p:cNvPr>
          <p:cNvSpPr>
            <a:spLocks noGrp="1"/>
          </p:cNvSpPr>
          <p:nvPr>
            <p:ph type="sldNum" sz="quarter" idx="12"/>
          </p:nvPr>
        </p:nvSpPr>
        <p:spPr/>
        <p:txBody>
          <a:bodyPr/>
          <a:lstStyle/>
          <a:p>
            <a:fld id="{8559305D-2CF2-FC48-A435-F231526D0935}" type="slidenum">
              <a:rPr lang="en-US" smtClean="0"/>
              <a:t>‹#›</a:t>
            </a:fld>
            <a:endParaRPr lang="en-US"/>
          </a:p>
        </p:txBody>
      </p:sp>
    </p:spTree>
    <p:extLst>
      <p:ext uri="{BB962C8B-B14F-4D97-AF65-F5344CB8AC3E}">
        <p14:creationId xmlns:p14="http://schemas.microsoft.com/office/powerpoint/2010/main" val="2614569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17B9-25C2-2B41-BF61-CE16B368E1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4B9DCA-E8BE-D14B-9691-A20DA068A6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7214A2-44E4-DC43-8830-59FB0FC818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7006EE-13FA-714D-A15C-C58C61F1FF0D}"/>
              </a:ext>
            </a:extLst>
          </p:cNvPr>
          <p:cNvSpPr>
            <a:spLocks noGrp="1"/>
          </p:cNvSpPr>
          <p:nvPr>
            <p:ph type="dt" sz="half" idx="10"/>
          </p:nvPr>
        </p:nvSpPr>
        <p:spPr/>
        <p:txBody>
          <a:bodyPr/>
          <a:lstStyle/>
          <a:p>
            <a:fld id="{AA120606-E8FB-A74F-AE3A-714C5D1020F7}" type="datetimeFigureOut">
              <a:rPr lang="en-US" smtClean="0"/>
              <a:t>10/12/21</a:t>
            </a:fld>
            <a:endParaRPr lang="en-US"/>
          </a:p>
        </p:txBody>
      </p:sp>
      <p:sp>
        <p:nvSpPr>
          <p:cNvPr id="6" name="Footer Placeholder 5">
            <a:extLst>
              <a:ext uri="{FF2B5EF4-FFF2-40B4-BE49-F238E27FC236}">
                <a16:creationId xmlns:a16="http://schemas.microsoft.com/office/drawing/2014/main" id="{7BCC6A66-DD62-2245-A41A-3042861856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426851-2B8C-474B-8AB1-D53C7C11EAFC}"/>
              </a:ext>
            </a:extLst>
          </p:cNvPr>
          <p:cNvSpPr>
            <a:spLocks noGrp="1"/>
          </p:cNvSpPr>
          <p:nvPr>
            <p:ph type="sldNum" sz="quarter" idx="12"/>
          </p:nvPr>
        </p:nvSpPr>
        <p:spPr/>
        <p:txBody>
          <a:bodyPr/>
          <a:lstStyle/>
          <a:p>
            <a:fld id="{8559305D-2CF2-FC48-A435-F231526D0935}" type="slidenum">
              <a:rPr lang="en-US" smtClean="0"/>
              <a:t>‹#›</a:t>
            </a:fld>
            <a:endParaRPr lang="en-US"/>
          </a:p>
        </p:txBody>
      </p:sp>
    </p:spTree>
    <p:extLst>
      <p:ext uri="{BB962C8B-B14F-4D97-AF65-F5344CB8AC3E}">
        <p14:creationId xmlns:p14="http://schemas.microsoft.com/office/powerpoint/2010/main" val="2875794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BA6B-36EE-1E45-9C72-46BA1E555C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CA4875-57B6-2E43-BE57-B0E9FBD1F8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DE59C9-606A-E14B-932E-589F7C9C26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4F31CB-C713-E14D-A6FF-2E6BFC0B97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530106-7D8C-B945-A77B-4E9EAB5407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360BDC-1854-E041-BD5F-14B0EA5C5344}"/>
              </a:ext>
            </a:extLst>
          </p:cNvPr>
          <p:cNvSpPr>
            <a:spLocks noGrp="1"/>
          </p:cNvSpPr>
          <p:nvPr>
            <p:ph type="dt" sz="half" idx="10"/>
          </p:nvPr>
        </p:nvSpPr>
        <p:spPr/>
        <p:txBody>
          <a:bodyPr/>
          <a:lstStyle/>
          <a:p>
            <a:fld id="{AA120606-E8FB-A74F-AE3A-714C5D1020F7}" type="datetimeFigureOut">
              <a:rPr lang="en-US" smtClean="0"/>
              <a:t>10/12/21</a:t>
            </a:fld>
            <a:endParaRPr lang="en-US"/>
          </a:p>
        </p:txBody>
      </p:sp>
      <p:sp>
        <p:nvSpPr>
          <p:cNvPr id="8" name="Footer Placeholder 7">
            <a:extLst>
              <a:ext uri="{FF2B5EF4-FFF2-40B4-BE49-F238E27FC236}">
                <a16:creationId xmlns:a16="http://schemas.microsoft.com/office/drawing/2014/main" id="{F8F62984-24B6-3B44-820B-15D18D3C49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60A25-912F-B442-B61D-50416EF43373}"/>
              </a:ext>
            </a:extLst>
          </p:cNvPr>
          <p:cNvSpPr>
            <a:spLocks noGrp="1"/>
          </p:cNvSpPr>
          <p:nvPr>
            <p:ph type="sldNum" sz="quarter" idx="12"/>
          </p:nvPr>
        </p:nvSpPr>
        <p:spPr/>
        <p:txBody>
          <a:bodyPr/>
          <a:lstStyle/>
          <a:p>
            <a:fld id="{8559305D-2CF2-FC48-A435-F231526D0935}" type="slidenum">
              <a:rPr lang="en-US" smtClean="0"/>
              <a:t>‹#›</a:t>
            </a:fld>
            <a:endParaRPr lang="en-US"/>
          </a:p>
        </p:txBody>
      </p:sp>
    </p:spTree>
    <p:extLst>
      <p:ext uri="{BB962C8B-B14F-4D97-AF65-F5344CB8AC3E}">
        <p14:creationId xmlns:p14="http://schemas.microsoft.com/office/powerpoint/2010/main" val="1326148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74A0-057D-CE48-B5D5-A4354373D9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5BE7A3-CE3C-D84A-AEE0-97B59EB9BCCE}"/>
              </a:ext>
            </a:extLst>
          </p:cNvPr>
          <p:cNvSpPr>
            <a:spLocks noGrp="1"/>
          </p:cNvSpPr>
          <p:nvPr>
            <p:ph type="dt" sz="half" idx="10"/>
          </p:nvPr>
        </p:nvSpPr>
        <p:spPr/>
        <p:txBody>
          <a:bodyPr/>
          <a:lstStyle/>
          <a:p>
            <a:fld id="{AA120606-E8FB-A74F-AE3A-714C5D1020F7}" type="datetimeFigureOut">
              <a:rPr lang="en-US" smtClean="0"/>
              <a:t>10/12/21</a:t>
            </a:fld>
            <a:endParaRPr lang="en-US"/>
          </a:p>
        </p:txBody>
      </p:sp>
      <p:sp>
        <p:nvSpPr>
          <p:cNvPr id="4" name="Footer Placeholder 3">
            <a:extLst>
              <a:ext uri="{FF2B5EF4-FFF2-40B4-BE49-F238E27FC236}">
                <a16:creationId xmlns:a16="http://schemas.microsoft.com/office/drawing/2014/main" id="{D621A257-4F1E-C444-B35D-BEE9B2F10E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992106-CFF1-F946-A9F1-D673E8768FFF}"/>
              </a:ext>
            </a:extLst>
          </p:cNvPr>
          <p:cNvSpPr>
            <a:spLocks noGrp="1"/>
          </p:cNvSpPr>
          <p:nvPr>
            <p:ph type="sldNum" sz="quarter" idx="12"/>
          </p:nvPr>
        </p:nvSpPr>
        <p:spPr/>
        <p:txBody>
          <a:bodyPr/>
          <a:lstStyle/>
          <a:p>
            <a:fld id="{8559305D-2CF2-FC48-A435-F231526D0935}" type="slidenum">
              <a:rPr lang="en-US" smtClean="0"/>
              <a:t>‹#›</a:t>
            </a:fld>
            <a:endParaRPr lang="en-US"/>
          </a:p>
        </p:txBody>
      </p:sp>
    </p:spTree>
    <p:extLst>
      <p:ext uri="{BB962C8B-B14F-4D97-AF65-F5344CB8AC3E}">
        <p14:creationId xmlns:p14="http://schemas.microsoft.com/office/powerpoint/2010/main" val="2332391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7C82E-F079-3A4B-83D5-049D932B3DC3}"/>
              </a:ext>
            </a:extLst>
          </p:cNvPr>
          <p:cNvSpPr>
            <a:spLocks noGrp="1"/>
          </p:cNvSpPr>
          <p:nvPr>
            <p:ph type="dt" sz="half" idx="10"/>
          </p:nvPr>
        </p:nvSpPr>
        <p:spPr/>
        <p:txBody>
          <a:bodyPr/>
          <a:lstStyle/>
          <a:p>
            <a:fld id="{AA120606-E8FB-A74F-AE3A-714C5D1020F7}" type="datetimeFigureOut">
              <a:rPr lang="en-US" smtClean="0"/>
              <a:t>10/12/21</a:t>
            </a:fld>
            <a:endParaRPr lang="en-US"/>
          </a:p>
        </p:txBody>
      </p:sp>
      <p:sp>
        <p:nvSpPr>
          <p:cNvPr id="3" name="Footer Placeholder 2">
            <a:extLst>
              <a:ext uri="{FF2B5EF4-FFF2-40B4-BE49-F238E27FC236}">
                <a16:creationId xmlns:a16="http://schemas.microsoft.com/office/drawing/2014/main" id="{84606B60-8FAC-1541-A7F8-C6CD236A98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857C4D-8A32-FF48-B44C-C8E638FC2AF9}"/>
              </a:ext>
            </a:extLst>
          </p:cNvPr>
          <p:cNvSpPr>
            <a:spLocks noGrp="1"/>
          </p:cNvSpPr>
          <p:nvPr>
            <p:ph type="sldNum" sz="quarter" idx="12"/>
          </p:nvPr>
        </p:nvSpPr>
        <p:spPr/>
        <p:txBody>
          <a:bodyPr/>
          <a:lstStyle/>
          <a:p>
            <a:fld id="{8559305D-2CF2-FC48-A435-F231526D0935}" type="slidenum">
              <a:rPr lang="en-US" smtClean="0"/>
              <a:t>‹#›</a:t>
            </a:fld>
            <a:endParaRPr lang="en-US"/>
          </a:p>
        </p:txBody>
      </p:sp>
    </p:spTree>
    <p:extLst>
      <p:ext uri="{BB962C8B-B14F-4D97-AF65-F5344CB8AC3E}">
        <p14:creationId xmlns:p14="http://schemas.microsoft.com/office/powerpoint/2010/main" val="180940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27DC-2AE3-F64F-8115-0DD98B749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C3974C-A680-9444-9E01-6EC0DF0690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354EB6-717F-1F46-9A34-B2481879D8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4DBA39-AFFA-1C44-B47D-48BEE4EDB947}"/>
              </a:ext>
            </a:extLst>
          </p:cNvPr>
          <p:cNvSpPr>
            <a:spLocks noGrp="1"/>
          </p:cNvSpPr>
          <p:nvPr>
            <p:ph type="dt" sz="half" idx="10"/>
          </p:nvPr>
        </p:nvSpPr>
        <p:spPr/>
        <p:txBody>
          <a:bodyPr/>
          <a:lstStyle/>
          <a:p>
            <a:fld id="{AA120606-E8FB-A74F-AE3A-714C5D1020F7}" type="datetimeFigureOut">
              <a:rPr lang="en-US" smtClean="0"/>
              <a:t>10/12/21</a:t>
            </a:fld>
            <a:endParaRPr lang="en-US"/>
          </a:p>
        </p:txBody>
      </p:sp>
      <p:sp>
        <p:nvSpPr>
          <p:cNvPr id="6" name="Footer Placeholder 5">
            <a:extLst>
              <a:ext uri="{FF2B5EF4-FFF2-40B4-BE49-F238E27FC236}">
                <a16:creationId xmlns:a16="http://schemas.microsoft.com/office/drawing/2014/main" id="{6B6BD73E-B531-E74A-9FC1-F0764BA4B0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73C8D2-5CC0-CC49-88DB-9D15B15E356C}"/>
              </a:ext>
            </a:extLst>
          </p:cNvPr>
          <p:cNvSpPr>
            <a:spLocks noGrp="1"/>
          </p:cNvSpPr>
          <p:nvPr>
            <p:ph type="sldNum" sz="quarter" idx="12"/>
          </p:nvPr>
        </p:nvSpPr>
        <p:spPr/>
        <p:txBody>
          <a:bodyPr/>
          <a:lstStyle/>
          <a:p>
            <a:fld id="{8559305D-2CF2-FC48-A435-F231526D0935}" type="slidenum">
              <a:rPr lang="en-US" smtClean="0"/>
              <a:t>‹#›</a:t>
            </a:fld>
            <a:endParaRPr lang="en-US"/>
          </a:p>
        </p:txBody>
      </p:sp>
    </p:spTree>
    <p:extLst>
      <p:ext uri="{BB962C8B-B14F-4D97-AF65-F5344CB8AC3E}">
        <p14:creationId xmlns:p14="http://schemas.microsoft.com/office/powerpoint/2010/main" val="730307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F9FC3-100E-574F-BC79-1BA878E753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4F73BD-4348-C841-B78C-D059EA287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1A4456-F295-E04D-8618-8298C87CC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B1B50-9967-3E45-B6E7-2D0E9F9D289F}"/>
              </a:ext>
            </a:extLst>
          </p:cNvPr>
          <p:cNvSpPr>
            <a:spLocks noGrp="1"/>
          </p:cNvSpPr>
          <p:nvPr>
            <p:ph type="dt" sz="half" idx="10"/>
          </p:nvPr>
        </p:nvSpPr>
        <p:spPr/>
        <p:txBody>
          <a:bodyPr/>
          <a:lstStyle/>
          <a:p>
            <a:fld id="{AA120606-E8FB-A74F-AE3A-714C5D1020F7}" type="datetimeFigureOut">
              <a:rPr lang="en-US" smtClean="0"/>
              <a:t>10/12/21</a:t>
            </a:fld>
            <a:endParaRPr lang="en-US"/>
          </a:p>
        </p:txBody>
      </p:sp>
      <p:sp>
        <p:nvSpPr>
          <p:cNvPr id="6" name="Footer Placeholder 5">
            <a:extLst>
              <a:ext uri="{FF2B5EF4-FFF2-40B4-BE49-F238E27FC236}">
                <a16:creationId xmlns:a16="http://schemas.microsoft.com/office/drawing/2014/main" id="{5D9636E0-1A1A-F34C-9485-F7E82D47A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57B3C-BC93-7B42-8E09-3CD3AE4EF2FB}"/>
              </a:ext>
            </a:extLst>
          </p:cNvPr>
          <p:cNvSpPr>
            <a:spLocks noGrp="1"/>
          </p:cNvSpPr>
          <p:nvPr>
            <p:ph type="sldNum" sz="quarter" idx="12"/>
          </p:nvPr>
        </p:nvSpPr>
        <p:spPr/>
        <p:txBody>
          <a:bodyPr/>
          <a:lstStyle/>
          <a:p>
            <a:fld id="{8559305D-2CF2-FC48-A435-F231526D0935}" type="slidenum">
              <a:rPr lang="en-US" smtClean="0"/>
              <a:t>‹#›</a:t>
            </a:fld>
            <a:endParaRPr lang="en-US"/>
          </a:p>
        </p:txBody>
      </p:sp>
    </p:spTree>
    <p:extLst>
      <p:ext uri="{BB962C8B-B14F-4D97-AF65-F5344CB8AC3E}">
        <p14:creationId xmlns:p14="http://schemas.microsoft.com/office/powerpoint/2010/main" val="2297062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3AEA4-ECCD-5242-BE7A-74404D26C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0BB486-08E3-854B-A32C-DDBE5076B9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731E8F-BC9A-D549-A75E-86CDCAD34D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120606-E8FB-A74F-AE3A-714C5D1020F7}" type="datetimeFigureOut">
              <a:rPr lang="en-US" smtClean="0"/>
              <a:t>10/12/21</a:t>
            </a:fld>
            <a:endParaRPr lang="en-US"/>
          </a:p>
        </p:txBody>
      </p:sp>
      <p:sp>
        <p:nvSpPr>
          <p:cNvPr id="5" name="Footer Placeholder 4">
            <a:extLst>
              <a:ext uri="{FF2B5EF4-FFF2-40B4-BE49-F238E27FC236}">
                <a16:creationId xmlns:a16="http://schemas.microsoft.com/office/drawing/2014/main" id="{3401B82B-08A9-CB4D-BE10-62980C3D6C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DF83E4-5B13-7A43-A03C-62F4F54A5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59305D-2CF2-FC48-A435-F231526D0935}" type="slidenum">
              <a:rPr lang="en-US" smtClean="0"/>
              <a:t>‹#›</a:t>
            </a:fld>
            <a:endParaRPr lang="en-US"/>
          </a:p>
        </p:txBody>
      </p:sp>
    </p:spTree>
    <p:extLst>
      <p:ext uri="{BB962C8B-B14F-4D97-AF65-F5344CB8AC3E}">
        <p14:creationId xmlns:p14="http://schemas.microsoft.com/office/powerpoint/2010/main" val="2734150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data.austintexas.gov/Health-and-Community-Services/Food-Establishment-Inspection-Scores/ecmv-9xx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D7F6416-328C-8E49-97C0-4D6E1453ADC6}"/>
              </a:ext>
            </a:extLst>
          </p:cNvPr>
          <p:cNvPicPr>
            <a:picLocks noChangeAspect="1"/>
          </p:cNvPicPr>
          <p:nvPr/>
        </p:nvPicPr>
        <p:blipFill rotWithShape="1">
          <a:blip r:embed="rId2">
            <a:alphaModFix amt="60000"/>
          </a:blip>
          <a:srcRect t="18491" r="1" b="44103"/>
          <a:stretch/>
        </p:blipFill>
        <p:spPr>
          <a:xfrm>
            <a:off x="-3048" y="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7DCB06-6048-D244-9DCC-5DA3080AA5CA}"/>
              </a:ext>
            </a:extLst>
          </p:cNvPr>
          <p:cNvSpPr/>
          <p:nvPr/>
        </p:nvSpPr>
        <p:spPr>
          <a:xfrm>
            <a:off x="-3047" y="2364828"/>
            <a:ext cx="12195047" cy="1692165"/>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E6755A-43DE-7E41-95DF-AE5AF4EC4210}"/>
              </a:ext>
            </a:extLst>
          </p:cNvPr>
          <p:cNvSpPr>
            <a:spLocks noGrp="1"/>
          </p:cNvSpPr>
          <p:nvPr>
            <p:ph type="ctrTitle"/>
          </p:nvPr>
        </p:nvSpPr>
        <p:spPr>
          <a:xfrm>
            <a:off x="3049" y="2364817"/>
            <a:ext cx="12195047" cy="1692165"/>
          </a:xfrm>
          <a:effectLst>
            <a:outerShdw blurRad="50800" dist="38100" dir="2700000" algn="tl" rotWithShape="0">
              <a:prstClr val="black">
                <a:alpha val="40000"/>
              </a:prstClr>
            </a:outerShdw>
          </a:effectLst>
        </p:spPr>
        <p:txBody>
          <a:bodyPr anchor="ctr">
            <a:normAutofit/>
          </a:bodyPr>
          <a:lstStyle/>
          <a:p>
            <a:r>
              <a:rPr lang="en-US" sz="5200" dirty="0">
                <a:solidFill>
                  <a:srgbClr val="FFFFFF"/>
                </a:solidFill>
                <a:latin typeface="Trade Gothic Next Cond" panose="020F0502020204030204" pitchFamily="34" charset="0"/>
                <a:ea typeface="Tahoma" panose="020B0604030504040204" pitchFamily="34" charset="0"/>
                <a:cs typeface="Trade Gothic Next Cond" panose="020F0502020204030204" pitchFamily="34" charset="0"/>
              </a:rPr>
              <a:t>PREDICTING RESTAURANT INSPECTION OUTCOMES</a:t>
            </a:r>
            <a:br>
              <a:rPr lang="en-US" sz="5200" dirty="0">
                <a:solidFill>
                  <a:srgbClr val="FFFFFF"/>
                </a:solidFill>
                <a:latin typeface="Trade Gothic Next Cond" panose="020F0502020204030204" pitchFamily="34" charset="0"/>
                <a:ea typeface="Tahoma" panose="020B0604030504040204" pitchFamily="34" charset="0"/>
                <a:cs typeface="Trade Gothic Next Cond" panose="020F0502020204030204" pitchFamily="34" charset="0"/>
              </a:rPr>
            </a:br>
            <a:r>
              <a:rPr lang="en-US" sz="3600" dirty="0">
                <a:solidFill>
                  <a:srgbClr val="FFFFFF"/>
                </a:solidFill>
                <a:latin typeface="Trade Gothic Next Cond" panose="020F0502020204030204" pitchFamily="34" charset="0"/>
                <a:cs typeface="Trade Gothic Next Cond" panose="020F0502020204030204" pitchFamily="34" charset="0"/>
              </a:rPr>
              <a:t>CAPSTONE 2 - PRESENTATION</a:t>
            </a:r>
          </a:p>
        </p:txBody>
      </p:sp>
    </p:spTree>
    <p:extLst>
      <p:ext uri="{BB962C8B-B14F-4D97-AF65-F5344CB8AC3E}">
        <p14:creationId xmlns:p14="http://schemas.microsoft.com/office/powerpoint/2010/main" val="3701446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7F6416-328C-8E49-97C0-4D6E1453ADC6}"/>
              </a:ext>
            </a:extLst>
          </p:cNvPr>
          <p:cNvPicPr>
            <a:picLocks noChangeAspect="1"/>
          </p:cNvPicPr>
          <p:nvPr/>
        </p:nvPicPr>
        <p:blipFill rotWithShape="1">
          <a:blip r:embed="rId2">
            <a:alphaModFix amt="60000"/>
          </a:blip>
          <a:srcRect t="18491" r="1" b="44103"/>
          <a:stretch/>
        </p:blipFill>
        <p:spPr>
          <a:xfrm>
            <a:off x="-3048" y="0"/>
            <a:ext cx="12191999" cy="6857990"/>
          </a:xfrm>
          <a:prstGeom prst="rect">
            <a:avLst/>
          </a:prstGeom>
        </p:spPr>
      </p:pic>
      <p:sp>
        <p:nvSpPr>
          <p:cNvPr id="5" name="Rectangle 4">
            <a:extLst>
              <a:ext uri="{FF2B5EF4-FFF2-40B4-BE49-F238E27FC236}">
                <a16:creationId xmlns:a16="http://schemas.microsoft.com/office/drawing/2014/main" id="{6A7DCB06-6048-D244-9DCC-5DA3080AA5CA}"/>
              </a:ext>
            </a:extLst>
          </p:cNvPr>
          <p:cNvSpPr/>
          <p:nvPr/>
        </p:nvSpPr>
        <p:spPr>
          <a:xfrm>
            <a:off x="-3047" y="0"/>
            <a:ext cx="12195047" cy="685799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E6755A-43DE-7E41-95DF-AE5AF4EC4210}"/>
              </a:ext>
            </a:extLst>
          </p:cNvPr>
          <p:cNvSpPr>
            <a:spLocks noGrp="1"/>
          </p:cNvSpPr>
          <p:nvPr>
            <p:ph type="ctrTitle"/>
          </p:nvPr>
        </p:nvSpPr>
        <p:spPr>
          <a:xfrm>
            <a:off x="1066800" y="2352623"/>
            <a:ext cx="10058400" cy="2152754"/>
          </a:xfrm>
          <a:effectLst>
            <a:outerShdw blurRad="50800" dist="38100" dir="2700000" algn="tl" rotWithShape="0">
              <a:prstClr val="black">
                <a:alpha val="40000"/>
              </a:prstClr>
            </a:outerShdw>
          </a:effectLst>
        </p:spPr>
        <p:txBody>
          <a:bodyPr>
            <a:normAutofit/>
          </a:bodyPr>
          <a:lstStyle/>
          <a:p>
            <a:r>
              <a:rPr lang="en-US" sz="2400" dirty="0">
                <a:solidFill>
                  <a:srgbClr val="FFFFFF"/>
                </a:solidFill>
                <a:latin typeface="Trade Gothic Next Cond" panose="020F0502020204030204" pitchFamily="34" charset="0"/>
                <a:cs typeface="Trade Gothic Next Cond" panose="020F0502020204030204" pitchFamily="34" charset="0"/>
              </a:rPr>
              <a:t>The goal in evaluating this dataset which captures historical restaurant inspection outcomes in Austin, TX, is to build a model that can predict whether a restaurant is likely to pass or fail this quarterly inspection process.  From this analysis, we can hopefully start to understand what drives unfavorable scores as these relationships would be of interest to restaurants and consumers alike. In the case of the restaurants, a timely prediction could allow for restaurants to course correct prior to receiving a low score.</a:t>
            </a:r>
          </a:p>
        </p:txBody>
      </p:sp>
      <p:sp>
        <p:nvSpPr>
          <p:cNvPr id="3" name="Rectangle 2">
            <a:extLst>
              <a:ext uri="{FF2B5EF4-FFF2-40B4-BE49-F238E27FC236}">
                <a16:creationId xmlns:a16="http://schemas.microsoft.com/office/drawing/2014/main" id="{E2D40675-2354-F847-82C6-4FB0A396E2C6}"/>
              </a:ext>
            </a:extLst>
          </p:cNvPr>
          <p:cNvSpPr/>
          <p:nvPr/>
        </p:nvSpPr>
        <p:spPr>
          <a:xfrm>
            <a:off x="5779567" y="348733"/>
            <a:ext cx="632866" cy="369332"/>
          </a:xfrm>
          <a:prstGeom prst="rect">
            <a:avLst/>
          </a:prstGeom>
        </p:spPr>
        <p:txBody>
          <a:bodyPr wrap="none">
            <a:spAutoFit/>
          </a:bodyPr>
          <a:lstStyle/>
          <a:p>
            <a:r>
              <a:rPr lang="en-US" dirty="0">
                <a:solidFill>
                  <a:srgbClr val="FFFFFF"/>
                </a:solidFill>
                <a:latin typeface="Trade Gothic Next Cond" panose="020F0502020204030204" pitchFamily="34" charset="0"/>
                <a:cs typeface="Trade Gothic Next Cond" panose="020F0502020204030204" pitchFamily="34" charset="0"/>
              </a:rPr>
              <a:t>GOAL</a:t>
            </a:r>
            <a:endParaRPr lang="en-US" dirty="0"/>
          </a:p>
        </p:txBody>
      </p:sp>
      <p:cxnSp>
        <p:nvCxnSpPr>
          <p:cNvPr id="7" name="Straight Connector 6">
            <a:extLst>
              <a:ext uri="{FF2B5EF4-FFF2-40B4-BE49-F238E27FC236}">
                <a16:creationId xmlns:a16="http://schemas.microsoft.com/office/drawing/2014/main" id="{EA1CE778-CCB9-9F45-B987-236E9579311F}"/>
              </a:ext>
            </a:extLst>
          </p:cNvPr>
          <p:cNvCxnSpPr>
            <a:cxnSpLocks/>
          </p:cNvCxnSpPr>
          <p:nvPr/>
        </p:nvCxnSpPr>
        <p:spPr>
          <a:xfrm>
            <a:off x="5894615" y="718065"/>
            <a:ext cx="40277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58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EF5534-A336-2B4D-936E-5F18D63C7BC0}"/>
              </a:ext>
            </a:extLst>
          </p:cNvPr>
          <p:cNvPicPr>
            <a:picLocks noChangeAspect="1"/>
          </p:cNvPicPr>
          <p:nvPr/>
        </p:nvPicPr>
        <p:blipFill rotWithShape="1">
          <a:blip r:embed="rId3">
            <a:alphaModFix amt="60000"/>
          </a:blip>
          <a:srcRect t="18491" r="1" b="44103"/>
          <a:stretch/>
        </p:blipFill>
        <p:spPr>
          <a:xfrm>
            <a:off x="-3048" y="0"/>
            <a:ext cx="12191999" cy="6857990"/>
          </a:xfrm>
          <a:prstGeom prst="rect">
            <a:avLst/>
          </a:prstGeom>
        </p:spPr>
      </p:pic>
      <p:sp>
        <p:nvSpPr>
          <p:cNvPr id="4" name="Rectangle 3">
            <a:extLst>
              <a:ext uri="{FF2B5EF4-FFF2-40B4-BE49-F238E27FC236}">
                <a16:creationId xmlns:a16="http://schemas.microsoft.com/office/drawing/2014/main" id="{BBAC3212-93EB-4548-88F3-97A0C82FD95F}"/>
              </a:ext>
            </a:extLst>
          </p:cNvPr>
          <p:cNvSpPr/>
          <p:nvPr/>
        </p:nvSpPr>
        <p:spPr>
          <a:xfrm>
            <a:off x="-3047" y="0"/>
            <a:ext cx="12195047" cy="685799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14626-2C52-1445-898B-633742EBAD92}"/>
              </a:ext>
            </a:extLst>
          </p:cNvPr>
          <p:cNvSpPr>
            <a:spLocks noGrp="1"/>
          </p:cNvSpPr>
          <p:nvPr>
            <p:ph type="title"/>
          </p:nvPr>
        </p:nvSpPr>
        <p:spPr>
          <a:xfrm>
            <a:off x="838200" y="365126"/>
            <a:ext cx="10515600" cy="701674"/>
          </a:xfrm>
        </p:spPr>
        <p:txBody>
          <a:bodyPr>
            <a:normAutofit/>
          </a:bodyPr>
          <a:lstStyle/>
          <a:p>
            <a:pPr algn="ctr"/>
            <a:r>
              <a:rPr lang="en-US" dirty="0">
                <a:solidFill>
                  <a:schemeClr val="bg1"/>
                </a:solidFill>
                <a:latin typeface="Trade Gothic Next Cond" panose="020F0502020204030204" pitchFamily="34" charset="0"/>
                <a:cs typeface="Trade Gothic Next Cond" panose="020F0502020204030204" pitchFamily="34" charset="0"/>
              </a:rPr>
              <a:t>MOTIVATION AND CHALLENGES</a:t>
            </a:r>
          </a:p>
        </p:txBody>
      </p:sp>
      <p:sp>
        <p:nvSpPr>
          <p:cNvPr id="3" name="TextBox 2">
            <a:extLst>
              <a:ext uri="{FF2B5EF4-FFF2-40B4-BE49-F238E27FC236}">
                <a16:creationId xmlns:a16="http://schemas.microsoft.com/office/drawing/2014/main" id="{940D4385-37FF-B045-96C5-A7FC61E184E5}"/>
              </a:ext>
            </a:extLst>
          </p:cNvPr>
          <p:cNvSpPr txBox="1"/>
          <p:nvPr/>
        </p:nvSpPr>
        <p:spPr>
          <a:xfrm>
            <a:off x="0" y="1589314"/>
            <a:ext cx="12192000" cy="2477601"/>
          </a:xfrm>
          <a:prstGeom prst="rect">
            <a:avLst/>
          </a:prstGeom>
          <a:noFill/>
        </p:spPr>
        <p:txBody>
          <a:bodyPr wrap="square" rtlCol="0">
            <a:spAutoFit/>
          </a:bodyPr>
          <a:lstStyle/>
          <a:p>
            <a:pPr algn="ctr"/>
            <a:r>
              <a:rPr lang="en-US" sz="1300" dirty="0">
                <a:solidFill>
                  <a:schemeClr val="bg1"/>
                </a:solidFill>
                <a:latin typeface="Trade Gothic Next Cond" panose="020F0502020204030204" pitchFamily="34" charset="0"/>
                <a:cs typeface="Trade Gothic Next Cond" panose="020F0502020204030204" pitchFamily="34" charset="0"/>
              </a:rPr>
              <a:t>MOTIVATION:</a:t>
            </a:r>
            <a:br>
              <a:rPr lang="en-US" sz="1300" dirty="0">
                <a:solidFill>
                  <a:schemeClr val="bg1"/>
                </a:solidFill>
                <a:latin typeface="Trade Gothic Next Cond" panose="020F0502020204030204" pitchFamily="34" charset="0"/>
                <a:cs typeface="Trade Gothic Next Cond" panose="020F0502020204030204" pitchFamily="34" charset="0"/>
              </a:rPr>
            </a:br>
            <a:endParaRPr lang="en-US" sz="1300" dirty="0">
              <a:solidFill>
                <a:schemeClr val="bg1"/>
              </a:solidFill>
              <a:latin typeface="Trade Gothic Next Cond" panose="020F0502020204030204" pitchFamily="34" charset="0"/>
              <a:cs typeface="Trade Gothic Next Cond" panose="020F0502020204030204" pitchFamily="34" charset="0"/>
            </a:endParaRPr>
          </a:p>
          <a:p>
            <a:pPr marL="285750" indent="-285750" algn="ctr">
              <a:buFont typeface="Arial" panose="020B0604020202020204" pitchFamily="34" charset="0"/>
              <a:buChar char="•"/>
            </a:pPr>
            <a:r>
              <a:rPr lang="en-US" dirty="0">
                <a:solidFill>
                  <a:schemeClr val="bg1"/>
                </a:solidFill>
                <a:latin typeface="Trade Gothic Next Cond" panose="020F0502020204030204" pitchFamily="34" charset="0"/>
                <a:cs typeface="Trade Gothic Next Cond" panose="020F0502020204030204" pitchFamily="34" charset="0"/>
              </a:rPr>
              <a:t>GREAT OPPORTUNITY TO DO SOME ANOMALY DETECTION</a:t>
            </a:r>
          </a:p>
          <a:p>
            <a:pPr marL="285750" indent="-285750" algn="ctr">
              <a:buFont typeface="Arial" panose="020B0604020202020204" pitchFamily="34" charset="0"/>
              <a:buChar char="•"/>
            </a:pPr>
            <a:r>
              <a:rPr lang="en-US" dirty="0">
                <a:solidFill>
                  <a:schemeClr val="bg1"/>
                </a:solidFill>
                <a:latin typeface="Trade Gothic Next Cond" panose="020F0502020204030204" pitchFamily="34" charset="0"/>
                <a:cs typeface="Trade Gothic Next Cond" panose="020F0502020204030204" pitchFamily="34" charset="0"/>
              </a:rPr>
              <a:t>THE DATA IS HIGHLY CLASS IMBALANCED</a:t>
            </a:r>
          </a:p>
          <a:p>
            <a:pPr algn="ctr"/>
            <a:endParaRPr lang="en-US" dirty="0">
              <a:solidFill>
                <a:schemeClr val="bg1"/>
              </a:solidFill>
              <a:latin typeface="Trade Gothic Next Cond" panose="020F0502020204030204" pitchFamily="34" charset="0"/>
              <a:cs typeface="Trade Gothic Next Cond" panose="020F0502020204030204" pitchFamily="34" charset="0"/>
            </a:endParaRPr>
          </a:p>
          <a:p>
            <a:pPr algn="ctr"/>
            <a:r>
              <a:rPr lang="en-US" sz="1300" dirty="0">
                <a:solidFill>
                  <a:schemeClr val="bg1"/>
                </a:solidFill>
                <a:latin typeface="Trade Gothic Next Cond" panose="020F0502020204030204" pitchFamily="34" charset="0"/>
                <a:cs typeface="Trade Gothic Next Cond" panose="020F0502020204030204" pitchFamily="34" charset="0"/>
              </a:rPr>
              <a:t>CHALLENGES:</a:t>
            </a:r>
            <a:br>
              <a:rPr lang="en-US" sz="1300" dirty="0">
                <a:solidFill>
                  <a:schemeClr val="bg1"/>
                </a:solidFill>
                <a:latin typeface="Trade Gothic Next Cond" panose="020F0502020204030204" pitchFamily="34" charset="0"/>
                <a:cs typeface="Trade Gothic Next Cond" panose="020F0502020204030204" pitchFamily="34" charset="0"/>
              </a:rPr>
            </a:br>
            <a:endParaRPr lang="en-US" sz="1300" dirty="0">
              <a:solidFill>
                <a:schemeClr val="bg1"/>
              </a:solidFill>
              <a:latin typeface="Trade Gothic Next Cond" panose="020F0502020204030204" pitchFamily="34" charset="0"/>
              <a:cs typeface="Trade Gothic Next Cond" panose="020F0502020204030204" pitchFamily="34" charset="0"/>
            </a:endParaRPr>
          </a:p>
          <a:p>
            <a:pPr marL="285750" indent="-285750" algn="ctr">
              <a:buFont typeface="Arial" panose="020B0604020202020204" pitchFamily="34" charset="0"/>
              <a:buChar char="•"/>
            </a:pPr>
            <a:r>
              <a:rPr lang="en-US" dirty="0">
                <a:solidFill>
                  <a:schemeClr val="bg1"/>
                </a:solidFill>
                <a:latin typeface="Trade Gothic Next Cond" panose="020F0502020204030204" pitchFamily="34" charset="0"/>
                <a:cs typeface="Trade Gothic Next Cond" panose="020F0502020204030204" pitchFamily="34" charset="0"/>
              </a:rPr>
              <a:t>THE DATA IS HIGHLY CLASS IMBALANCED </a:t>
            </a:r>
            <a:r>
              <a:rPr lang="en-US" dirty="0">
                <a:solidFill>
                  <a:schemeClr val="bg1"/>
                </a:solidFill>
                <a:latin typeface="Trade Gothic Next Cond" panose="020F0502020204030204" pitchFamily="34" charset="0"/>
                <a:cs typeface="Trade Gothic Next Cond" panose="020F0502020204030204" pitchFamily="34" charset="0"/>
                <a:sym typeface="Wingdings" pitchFamily="2" charset="2"/>
              </a:rPr>
              <a:t> </a:t>
            </a:r>
            <a:r>
              <a:rPr lang="en-US" dirty="0">
                <a:solidFill>
                  <a:schemeClr val="bg1"/>
                </a:solidFill>
                <a:latin typeface="Trade Gothic Next Cond" panose="020F0502020204030204" pitchFamily="34" charset="0"/>
                <a:cs typeface="Trade Gothic Next Cond" panose="020F0502020204030204" pitchFamily="34" charset="0"/>
              </a:rPr>
              <a:t> </a:t>
            </a:r>
            <a:br>
              <a:rPr lang="en-US" dirty="0">
                <a:solidFill>
                  <a:schemeClr val="bg1"/>
                </a:solidFill>
                <a:latin typeface="Trade Gothic Next Cond" panose="020F0502020204030204" pitchFamily="34" charset="0"/>
                <a:cs typeface="Trade Gothic Next Cond" panose="020F0502020204030204" pitchFamily="34" charset="0"/>
              </a:rPr>
            </a:br>
            <a:r>
              <a:rPr lang="en-US" sz="1400" dirty="0">
                <a:solidFill>
                  <a:schemeClr val="bg1"/>
                </a:solidFill>
                <a:latin typeface="Trade Gothic Next Cond" panose="020F0502020204030204" pitchFamily="34" charset="0"/>
                <a:cs typeface="Trade Gothic Next Cond" panose="020F0502020204030204" pitchFamily="34" charset="0"/>
              </a:rPr>
              <a:t>(WITH ONLY </a:t>
            </a:r>
            <a:r>
              <a:rPr lang="en-US" sz="1400" dirty="0">
                <a:solidFill>
                  <a:schemeClr val="bg1"/>
                </a:solidFill>
                <a:highlight>
                  <a:srgbClr val="FF0000"/>
                </a:highlight>
                <a:latin typeface="Trade Gothic Next Cond" panose="020F0502020204030204" pitchFamily="34" charset="0"/>
                <a:cs typeface="Trade Gothic Next Cond" panose="020F0502020204030204" pitchFamily="34" charset="0"/>
              </a:rPr>
              <a:t>XX%</a:t>
            </a:r>
            <a:r>
              <a:rPr lang="en-US" sz="1400" dirty="0">
                <a:solidFill>
                  <a:schemeClr val="bg1"/>
                </a:solidFill>
                <a:latin typeface="Trade Gothic Next Cond" panose="020F0502020204030204" pitchFamily="34" charset="0"/>
                <a:cs typeface="Trade Gothic Next Cond" panose="020F0502020204030204" pitchFamily="34" charset="0"/>
              </a:rPr>
              <a:t> OF INSPECTIONS RESULTING IN A FAILING SCORE)</a:t>
            </a:r>
          </a:p>
          <a:p>
            <a:pPr marL="285750" indent="-285750" algn="ctr">
              <a:buFont typeface="Arial" panose="020B0604020202020204" pitchFamily="34" charset="0"/>
              <a:buChar char="•"/>
            </a:pPr>
            <a:r>
              <a:rPr lang="en-US" sz="1700" dirty="0">
                <a:solidFill>
                  <a:schemeClr val="bg1"/>
                </a:solidFill>
                <a:latin typeface="Trade Gothic Next Cond" panose="020F0502020204030204" pitchFamily="34" charset="0"/>
                <a:cs typeface="Trade Gothic Next Cond" panose="020F0502020204030204" pitchFamily="34" charset="0"/>
              </a:rPr>
              <a:t>MANY RESTAURANTS HAVE VERY FEW OR NO REVIEWS, THIS IS THE MAIN SOURCE OF RESPONSIVE FEATURES</a:t>
            </a:r>
          </a:p>
        </p:txBody>
      </p:sp>
    </p:spTree>
    <p:extLst>
      <p:ext uri="{BB962C8B-B14F-4D97-AF65-F5344CB8AC3E}">
        <p14:creationId xmlns:p14="http://schemas.microsoft.com/office/powerpoint/2010/main" val="195456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14626-2C52-1445-898B-633742EBAD92}"/>
              </a:ext>
            </a:extLst>
          </p:cNvPr>
          <p:cNvSpPr>
            <a:spLocks noGrp="1"/>
          </p:cNvSpPr>
          <p:nvPr>
            <p:ph type="title"/>
          </p:nvPr>
        </p:nvSpPr>
        <p:spPr>
          <a:xfrm>
            <a:off x="4965430" y="629266"/>
            <a:ext cx="6586491" cy="1676603"/>
          </a:xfrm>
        </p:spPr>
        <p:txBody>
          <a:bodyPr vert="horz" lIns="91440" tIns="45720" rIns="91440" bIns="45720" rtlCol="0" anchor="ctr">
            <a:normAutofit/>
          </a:bodyPr>
          <a:lstStyle/>
          <a:p>
            <a:r>
              <a:rPr lang="en-US" sz="5400" dirty="0">
                <a:latin typeface="Trade Gothic Next Cond" panose="020F0502020204030204" pitchFamily="34" charset="0"/>
                <a:cs typeface="Trade Gothic Next Cond" panose="020F0502020204030204" pitchFamily="34" charset="0"/>
              </a:rPr>
              <a:t>THE DATA</a:t>
            </a:r>
          </a:p>
        </p:txBody>
      </p:sp>
      <p:sp>
        <p:nvSpPr>
          <p:cNvPr id="3" name="TextBox 2">
            <a:extLst>
              <a:ext uri="{FF2B5EF4-FFF2-40B4-BE49-F238E27FC236}">
                <a16:creationId xmlns:a16="http://schemas.microsoft.com/office/drawing/2014/main" id="{940D4385-37FF-B045-96C5-A7FC61E184E5}"/>
              </a:ext>
            </a:extLst>
          </p:cNvPr>
          <p:cNvSpPr txBox="1"/>
          <p:nvPr/>
        </p:nvSpPr>
        <p:spPr>
          <a:xfrm>
            <a:off x="4965431" y="2438400"/>
            <a:ext cx="6586489" cy="3785419"/>
          </a:xfrm>
          <a:prstGeom prst="rect">
            <a:avLst/>
          </a:prstGeom>
        </p:spPr>
        <p:txBody>
          <a:bodyPr vert="horz" lIns="91440" tIns="45720" rIns="91440" bIns="45720" rtlCol="0">
            <a:normAutofit lnSpcReduction="10000"/>
          </a:bodyPr>
          <a:lstStyle/>
          <a:p>
            <a:pPr>
              <a:lnSpc>
                <a:spcPct val="90000"/>
              </a:lnSpc>
              <a:spcAft>
                <a:spcPts val="600"/>
              </a:spcAft>
            </a:pPr>
            <a:r>
              <a:rPr lang="en-US" sz="1300" dirty="0">
                <a:latin typeface="Trade Gothic Next Cond" panose="020F0502020204030204" pitchFamily="34" charset="0"/>
                <a:cs typeface="Trade Gothic Next Cond" panose="020F0502020204030204" pitchFamily="34" charset="0"/>
              </a:rPr>
              <a:t>SOURCES:</a:t>
            </a:r>
            <a:br>
              <a:rPr lang="en-US" sz="1700" dirty="0">
                <a:latin typeface="Trade Gothic Next Cond" panose="020F0502020204030204" pitchFamily="34" charset="0"/>
                <a:cs typeface="Trade Gothic Next Cond" panose="020F0502020204030204" pitchFamily="34" charset="0"/>
              </a:rPr>
            </a:br>
            <a:endParaRPr lang="en-US" sz="1700" dirty="0">
              <a:latin typeface="Trade Gothic Next Cond" panose="020F0502020204030204" pitchFamily="34" charset="0"/>
              <a:cs typeface="Trade Gothic Next Cond" panose="020F0502020204030204" pitchFamily="34" charset="0"/>
            </a:endParaRPr>
          </a:p>
          <a:p>
            <a:pPr indent="-228600">
              <a:lnSpc>
                <a:spcPct val="90000"/>
              </a:lnSpc>
              <a:spcAft>
                <a:spcPts val="600"/>
              </a:spcAft>
              <a:buFont typeface="Arial" panose="020B0604020202020204" pitchFamily="34" charset="0"/>
              <a:buChar char="•"/>
            </a:pPr>
            <a:r>
              <a:rPr lang="en-US" sz="1700" dirty="0">
                <a:latin typeface="Trade Gothic Next Cond" panose="020F0502020204030204" pitchFamily="34" charset="0"/>
                <a:cs typeface="Trade Gothic Next Cond" panose="020F0502020204030204" pitchFamily="34" charset="0"/>
                <a:hlinkClick r:id="rId2"/>
              </a:rPr>
              <a:t>AUSTIN RESTAURANT INSPECTIONS SCORES</a:t>
            </a:r>
            <a:r>
              <a:rPr lang="en-US" sz="1700" dirty="0">
                <a:latin typeface="Trade Gothic Next Cond" panose="020F0502020204030204" pitchFamily="34" charset="0"/>
                <a:cs typeface="Trade Gothic Next Cond" panose="020F0502020204030204" pitchFamily="34" charset="0"/>
              </a:rPr>
              <a:t> | AUSTIN PUBLIC HEALTH</a:t>
            </a:r>
          </a:p>
          <a:p>
            <a:pPr indent="-228600">
              <a:lnSpc>
                <a:spcPct val="90000"/>
              </a:lnSpc>
              <a:spcAft>
                <a:spcPts val="600"/>
              </a:spcAft>
              <a:buFont typeface="Arial" panose="020B0604020202020204" pitchFamily="34" charset="0"/>
              <a:buChar char="•"/>
            </a:pPr>
            <a:r>
              <a:rPr lang="en-US" sz="1700" dirty="0">
                <a:latin typeface="Trade Gothic Next Cond" panose="020F0502020204030204" pitchFamily="34" charset="0"/>
                <a:cs typeface="Trade Gothic Next Cond" panose="020F0502020204030204" pitchFamily="34" charset="0"/>
              </a:rPr>
              <a:t>RESTAURANT REVIEWS | YELP</a:t>
            </a:r>
          </a:p>
          <a:p>
            <a:pPr indent="-228600">
              <a:lnSpc>
                <a:spcPct val="90000"/>
              </a:lnSpc>
              <a:spcAft>
                <a:spcPts val="600"/>
              </a:spcAft>
              <a:buFont typeface="Arial" panose="020B0604020202020204" pitchFamily="34" charset="0"/>
              <a:buChar char="•"/>
            </a:pPr>
            <a:endParaRPr lang="en-US" sz="1700" dirty="0">
              <a:latin typeface="Trade Gothic Next Cond" panose="020F0502020204030204" pitchFamily="34" charset="0"/>
              <a:cs typeface="Trade Gothic Next Cond" panose="020F0502020204030204" pitchFamily="34" charset="0"/>
            </a:endParaRPr>
          </a:p>
          <a:p>
            <a:pPr>
              <a:lnSpc>
                <a:spcPct val="90000"/>
              </a:lnSpc>
              <a:spcAft>
                <a:spcPts val="600"/>
              </a:spcAft>
            </a:pPr>
            <a:r>
              <a:rPr lang="en-US" sz="1300" dirty="0">
                <a:latin typeface="Trade Gothic Next Cond" panose="020F0502020204030204" pitchFamily="34" charset="0"/>
                <a:cs typeface="Trade Gothic Next Cond" panose="020F0502020204030204" pitchFamily="34" charset="0"/>
              </a:rPr>
              <a:t>HIGH-LEVEL STATS:</a:t>
            </a:r>
            <a:br>
              <a:rPr lang="en-US" sz="1700" dirty="0">
                <a:latin typeface="Trade Gothic Next Cond" panose="020F0502020204030204" pitchFamily="34" charset="0"/>
                <a:cs typeface="Trade Gothic Next Cond" panose="020F0502020204030204" pitchFamily="34" charset="0"/>
              </a:rPr>
            </a:br>
            <a:endParaRPr lang="en-US" sz="1700" dirty="0">
              <a:latin typeface="Trade Gothic Next Cond" panose="020F0502020204030204" pitchFamily="34" charset="0"/>
              <a:cs typeface="Trade Gothic Next Cond" panose="020F0502020204030204" pitchFamily="34" charset="0"/>
            </a:endParaRPr>
          </a:p>
          <a:p>
            <a:pPr marL="285750" indent="-228600">
              <a:lnSpc>
                <a:spcPct val="90000"/>
              </a:lnSpc>
              <a:spcAft>
                <a:spcPts val="600"/>
              </a:spcAft>
              <a:buFont typeface="Arial" panose="020B0604020202020204" pitchFamily="34" charset="0"/>
              <a:buChar char="•"/>
            </a:pPr>
            <a:r>
              <a:rPr lang="en-US" sz="1700" dirty="0">
                <a:latin typeface="Trade Gothic Next Cond" panose="020F0502020204030204" pitchFamily="34" charset="0"/>
                <a:cs typeface="Trade Gothic Next Cond" panose="020F0502020204030204" pitchFamily="34" charset="0"/>
              </a:rPr>
              <a:t>3 YEARS OF INSPECTIONS HISTORY</a:t>
            </a:r>
          </a:p>
          <a:p>
            <a:pPr marL="285750" indent="-228600">
              <a:lnSpc>
                <a:spcPct val="90000"/>
              </a:lnSpc>
              <a:spcAft>
                <a:spcPts val="600"/>
              </a:spcAft>
              <a:buFont typeface="Arial" panose="020B0604020202020204" pitchFamily="34" charset="0"/>
              <a:buChar char="•"/>
            </a:pPr>
            <a:r>
              <a:rPr lang="en-US" sz="1700" dirty="0">
                <a:latin typeface="Trade Gothic Next Cond" panose="020F0502020204030204" pitchFamily="34" charset="0"/>
                <a:cs typeface="Trade Gothic Next Cond" panose="020F0502020204030204" pitchFamily="34" charset="0"/>
              </a:rPr>
              <a:t>INSPECTIONS OCCUR QUARTERLY </a:t>
            </a:r>
          </a:p>
          <a:p>
            <a:pPr marL="285750" indent="-228600">
              <a:lnSpc>
                <a:spcPct val="90000"/>
              </a:lnSpc>
              <a:spcAft>
                <a:spcPts val="600"/>
              </a:spcAft>
              <a:buFont typeface="Arial" panose="020B0604020202020204" pitchFamily="34" charset="0"/>
              <a:buChar char="•"/>
            </a:pPr>
            <a:r>
              <a:rPr lang="en-US" sz="1700" dirty="0">
                <a:latin typeface="Trade Gothic Next Cond" panose="020F0502020204030204" pitchFamily="34" charset="0"/>
                <a:cs typeface="Trade Gothic Next Cond" panose="020F0502020204030204" pitchFamily="34" charset="0"/>
              </a:rPr>
              <a:t>CONTAINS SCORES FOR </a:t>
            </a:r>
            <a:r>
              <a:rPr lang="en-US" sz="1700" dirty="0">
                <a:highlight>
                  <a:srgbClr val="FF0000"/>
                </a:highlight>
                <a:latin typeface="Trade Gothic Next Cond" panose="020F0502020204030204" pitchFamily="34" charset="0"/>
                <a:cs typeface="Trade Gothic Next Cond" panose="020F0502020204030204" pitchFamily="34" charset="0"/>
              </a:rPr>
              <a:t>XX</a:t>
            </a:r>
            <a:r>
              <a:rPr lang="en-US" sz="1700" dirty="0">
                <a:latin typeface="Trade Gothic Next Cond" panose="020F0502020204030204" pitchFamily="34" charset="0"/>
                <a:cs typeface="Trade Gothic Next Cond" panose="020F0502020204030204" pitchFamily="34" charset="0"/>
              </a:rPr>
              <a:t> UNIQUE RESTAURANTS</a:t>
            </a:r>
          </a:p>
          <a:p>
            <a:pPr marL="285750" indent="-228600">
              <a:lnSpc>
                <a:spcPct val="90000"/>
              </a:lnSpc>
              <a:spcAft>
                <a:spcPts val="600"/>
              </a:spcAft>
              <a:buFont typeface="Arial" panose="020B0604020202020204" pitchFamily="34" charset="0"/>
              <a:buChar char="•"/>
            </a:pPr>
            <a:r>
              <a:rPr lang="en-US" sz="1700" dirty="0">
                <a:highlight>
                  <a:srgbClr val="FF0000"/>
                </a:highlight>
                <a:latin typeface="Trade Gothic Next Cond" panose="020F0502020204030204" pitchFamily="34" charset="0"/>
                <a:cs typeface="Trade Gothic Next Cond" panose="020F0502020204030204" pitchFamily="34" charset="0"/>
              </a:rPr>
              <a:t>XX</a:t>
            </a:r>
            <a:r>
              <a:rPr lang="en-US" sz="1700" dirty="0">
                <a:latin typeface="Trade Gothic Next Cond" panose="020F0502020204030204" pitchFamily="34" charset="0"/>
                <a:cs typeface="Trade Gothic Next Cond" panose="020F0502020204030204" pitchFamily="34" charset="0"/>
              </a:rPr>
              <a:t> TOTAL REVIEWS </a:t>
            </a:r>
          </a:p>
          <a:p>
            <a:pPr marL="285750" indent="-228600">
              <a:lnSpc>
                <a:spcPct val="90000"/>
              </a:lnSpc>
              <a:spcAft>
                <a:spcPts val="600"/>
              </a:spcAft>
              <a:buFont typeface="Arial" panose="020B0604020202020204" pitchFamily="34" charset="0"/>
              <a:buChar char="•"/>
            </a:pPr>
            <a:r>
              <a:rPr lang="en-US" sz="1700" dirty="0">
                <a:latin typeface="Trade Gothic Next Cond" panose="020F0502020204030204" pitchFamily="34" charset="0"/>
                <a:cs typeface="Trade Gothic Next Cond" panose="020F0502020204030204" pitchFamily="34" charset="0"/>
              </a:rPr>
              <a:t>ALLOWING A 60-DAY LOOKBACK FOR REVIEWS-BASED FEATURES</a:t>
            </a:r>
          </a:p>
          <a:p>
            <a:pPr marL="285750" indent="-228600">
              <a:lnSpc>
                <a:spcPct val="90000"/>
              </a:lnSpc>
              <a:spcAft>
                <a:spcPts val="600"/>
              </a:spcAft>
              <a:buFont typeface="Arial" panose="020B0604020202020204" pitchFamily="34" charset="0"/>
              <a:buChar char="•"/>
            </a:pPr>
            <a:r>
              <a:rPr lang="en-US" sz="1700" dirty="0">
                <a:latin typeface="Trade Gothic Next Cond" panose="020F0502020204030204" pitchFamily="34" charset="0"/>
                <a:cs typeface="Trade Gothic Next Cond" panose="020F0502020204030204" pitchFamily="34" charset="0"/>
              </a:rPr>
              <a:t>ASSSUMES THAT NON REVIEWS-BASED FEATURES ARE STATIC OVER THE 3 YEARS</a:t>
            </a:r>
          </a:p>
        </p:txBody>
      </p:sp>
      <p:pic>
        <p:nvPicPr>
          <p:cNvPr id="5" name="Picture 4" descr="A sign with a tree in the background&#10;&#10;Description automatically generated with low confidence">
            <a:extLst>
              <a:ext uri="{FF2B5EF4-FFF2-40B4-BE49-F238E27FC236}">
                <a16:creationId xmlns:a16="http://schemas.microsoft.com/office/drawing/2014/main" id="{C46D1773-E383-5E48-9F9E-CCF67958DD34}"/>
              </a:ext>
            </a:extLst>
          </p:cNvPr>
          <p:cNvPicPr>
            <a:picLocks noChangeAspect="1"/>
          </p:cNvPicPr>
          <p:nvPr/>
        </p:nvPicPr>
        <p:blipFill rotWithShape="1">
          <a:blip r:embed="rId3">
            <a:alphaModFix amt="60000"/>
            <a:duotone>
              <a:prstClr val="black"/>
              <a:schemeClr val="tx2">
                <a:tint val="45000"/>
                <a:satMod val="400000"/>
              </a:schemeClr>
            </a:duotone>
          </a:blip>
          <a:srcRect l="9875"/>
          <a:stretch/>
        </p:blipFill>
        <p:spPr>
          <a:xfrm>
            <a:off x="20" y="10"/>
            <a:ext cx="4635571" cy="6857990"/>
          </a:xfrm>
          <a:prstGeom prst="rect">
            <a:avLst/>
          </a:prstGeom>
          <a:effectLst/>
        </p:spPr>
      </p:pic>
    </p:spTree>
    <p:extLst>
      <p:ext uri="{BB962C8B-B14F-4D97-AF65-F5344CB8AC3E}">
        <p14:creationId xmlns:p14="http://schemas.microsoft.com/office/powerpoint/2010/main" val="32914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A48424-7823-CC43-AE25-19FC28B90E72}"/>
              </a:ext>
            </a:extLst>
          </p:cNvPr>
          <p:cNvPicPr>
            <a:picLocks noChangeAspect="1"/>
          </p:cNvPicPr>
          <p:nvPr/>
        </p:nvPicPr>
        <p:blipFill>
          <a:blip r:embed="rId3"/>
          <a:stretch>
            <a:fillRect/>
          </a:stretch>
        </p:blipFill>
        <p:spPr>
          <a:xfrm>
            <a:off x="2634343" y="1224076"/>
            <a:ext cx="2742292" cy="2742292"/>
          </a:xfrm>
          <a:prstGeom prst="rect">
            <a:avLst/>
          </a:prstGeom>
        </p:spPr>
      </p:pic>
      <p:pic>
        <p:nvPicPr>
          <p:cNvPr id="6" name="Picture 5">
            <a:extLst>
              <a:ext uri="{FF2B5EF4-FFF2-40B4-BE49-F238E27FC236}">
                <a16:creationId xmlns:a16="http://schemas.microsoft.com/office/drawing/2014/main" id="{6E1255AE-B6DB-874C-B754-CE3DFD7872DD}"/>
              </a:ext>
            </a:extLst>
          </p:cNvPr>
          <p:cNvPicPr>
            <a:picLocks noChangeAspect="1"/>
          </p:cNvPicPr>
          <p:nvPr/>
        </p:nvPicPr>
        <p:blipFill>
          <a:blip r:embed="rId4"/>
          <a:stretch>
            <a:fillRect/>
          </a:stretch>
        </p:blipFill>
        <p:spPr>
          <a:xfrm>
            <a:off x="6695027" y="1224076"/>
            <a:ext cx="2742292" cy="2742292"/>
          </a:xfrm>
          <a:prstGeom prst="rect">
            <a:avLst/>
          </a:prstGeom>
        </p:spPr>
      </p:pic>
      <p:pic>
        <p:nvPicPr>
          <p:cNvPr id="7" name="Picture 6">
            <a:extLst>
              <a:ext uri="{FF2B5EF4-FFF2-40B4-BE49-F238E27FC236}">
                <a16:creationId xmlns:a16="http://schemas.microsoft.com/office/drawing/2014/main" id="{5E101D5B-EE77-8843-A882-5D883F010316}"/>
              </a:ext>
            </a:extLst>
          </p:cNvPr>
          <p:cNvPicPr>
            <a:picLocks noChangeAspect="1"/>
          </p:cNvPicPr>
          <p:nvPr/>
        </p:nvPicPr>
        <p:blipFill>
          <a:blip r:embed="rId5"/>
          <a:stretch>
            <a:fillRect/>
          </a:stretch>
        </p:blipFill>
        <p:spPr>
          <a:xfrm>
            <a:off x="2554775" y="3750582"/>
            <a:ext cx="3152060" cy="2742292"/>
          </a:xfrm>
          <a:prstGeom prst="rect">
            <a:avLst/>
          </a:prstGeom>
        </p:spPr>
      </p:pic>
      <p:pic>
        <p:nvPicPr>
          <p:cNvPr id="8" name="Picture 7">
            <a:extLst>
              <a:ext uri="{FF2B5EF4-FFF2-40B4-BE49-F238E27FC236}">
                <a16:creationId xmlns:a16="http://schemas.microsoft.com/office/drawing/2014/main" id="{17F6330A-8BFA-8943-8C57-5FA9EFC6C657}"/>
              </a:ext>
            </a:extLst>
          </p:cNvPr>
          <p:cNvPicPr>
            <a:picLocks noChangeAspect="1"/>
          </p:cNvPicPr>
          <p:nvPr/>
        </p:nvPicPr>
        <p:blipFill>
          <a:blip r:embed="rId6"/>
          <a:stretch>
            <a:fillRect/>
          </a:stretch>
        </p:blipFill>
        <p:spPr>
          <a:xfrm>
            <a:off x="6695027" y="3750582"/>
            <a:ext cx="3782472" cy="2742292"/>
          </a:xfrm>
          <a:prstGeom prst="rect">
            <a:avLst/>
          </a:prstGeom>
        </p:spPr>
      </p:pic>
      <p:sp>
        <p:nvSpPr>
          <p:cNvPr id="9" name="Title 1">
            <a:extLst>
              <a:ext uri="{FF2B5EF4-FFF2-40B4-BE49-F238E27FC236}">
                <a16:creationId xmlns:a16="http://schemas.microsoft.com/office/drawing/2014/main" id="{DCB1703E-9D3E-5A43-9DD5-B9AFE1887717}"/>
              </a:ext>
            </a:extLst>
          </p:cNvPr>
          <p:cNvSpPr>
            <a:spLocks noGrp="1"/>
          </p:cNvSpPr>
          <p:nvPr>
            <p:ph type="title"/>
          </p:nvPr>
        </p:nvSpPr>
        <p:spPr>
          <a:xfrm>
            <a:off x="838200" y="365126"/>
            <a:ext cx="10515600" cy="701674"/>
          </a:xfrm>
        </p:spPr>
        <p:txBody>
          <a:bodyPr>
            <a:normAutofit/>
          </a:bodyPr>
          <a:lstStyle/>
          <a:p>
            <a:pPr algn="ctr"/>
            <a:r>
              <a:rPr lang="en-US" dirty="0">
                <a:latin typeface="Trade Gothic Next Cond" panose="020F0502020204030204" pitchFamily="34" charset="0"/>
                <a:cs typeface="Trade Gothic Next Cond" panose="020F0502020204030204" pitchFamily="34" charset="0"/>
              </a:rPr>
              <a:t>HOW IS THE DATA DISTRIBUTED?</a:t>
            </a:r>
          </a:p>
        </p:txBody>
      </p:sp>
    </p:spTree>
    <p:extLst>
      <p:ext uri="{BB962C8B-B14F-4D97-AF65-F5344CB8AC3E}">
        <p14:creationId xmlns:p14="http://schemas.microsoft.com/office/powerpoint/2010/main" val="630864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B1703E-9D3E-5A43-9DD5-B9AFE1887717}"/>
              </a:ext>
            </a:extLst>
          </p:cNvPr>
          <p:cNvSpPr>
            <a:spLocks noGrp="1"/>
          </p:cNvSpPr>
          <p:nvPr>
            <p:ph type="title"/>
          </p:nvPr>
        </p:nvSpPr>
        <p:spPr>
          <a:xfrm>
            <a:off x="838200" y="365126"/>
            <a:ext cx="10515600" cy="701674"/>
          </a:xfrm>
        </p:spPr>
        <p:txBody>
          <a:bodyPr>
            <a:normAutofit/>
          </a:bodyPr>
          <a:lstStyle/>
          <a:p>
            <a:pPr algn="ctr"/>
            <a:r>
              <a:rPr lang="en-US" dirty="0">
                <a:latin typeface="Trade Gothic Next Cond" panose="020F0502020204030204" pitchFamily="34" charset="0"/>
                <a:cs typeface="Trade Gothic Next Cond" panose="020F0502020204030204" pitchFamily="34" charset="0"/>
              </a:rPr>
              <a:t>THE SCORING IS HIGHLY IMBALANCED</a:t>
            </a:r>
          </a:p>
        </p:txBody>
      </p:sp>
      <p:pic>
        <p:nvPicPr>
          <p:cNvPr id="2" name="Picture 1">
            <a:extLst>
              <a:ext uri="{FF2B5EF4-FFF2-40B4-BE49-F238E27FC236}">
                <a16:creationId xmlns:a16="http://schemas.microsoft.com/office/drawing/2014/main" id="{04447D3F-EEC5-D941-984E-418493F00A90}"/>
              </a:ext>
            </a:extLst>
          </p:cNvPr>
          <p:cNvPicPr>
            <a:picLocks noChangeAspect="1"/>
          </p:cNvPicPr>
          <p:nvPr/>
        </p:nvPicPr>
        <p:blipFill>
          <a:blip r:embed="rId3"/>
          <a:stretch>
            <a:fillRect/>
          </a:stretch>
        </p:blipFill>
        <p:spPr>
          <a:xfrm>
            <a:off x="4610100" y="1606550"/>
            <a:ext cx="6743700" cy="3644900"/>
          </a:xfrm>
          <a:prstGeom prst="rect">
            <a:avLst/>
          </a:prstGeom>
        </p:spPr>
      </p:pic>
      <p:sp>
        <p:nvSpPr>
          <p:cNvPr id="3" name="Rectangle 2">
            <a:extLst>
              <a:ext uri="{FF2B5EF4-FFF2-40B4-BE49-F238E27FC236}">
                <a16:creationId xmlns:a16="http://schemas.microsoft.com/office/drawing/2014/main" id="{AB683941-3186-7E4A-98BB-FA0101E1EFC1}"/>
              </a:ext>
            </a:extLst>
          </p:cNvPr>
          <p:cNvSpPr/>
          <p:nvPr/>
        </p:nvSpPr>
        <p:spPr>
          <a:xfrm>
            <a:off x="158044" y="1930128"/>
            <a:ext cx="4452056" cy="2997744"/>
          </a:xfrm>
          <a:prstGeom prst="rect">
            <a:avLst/>
          </a:prstGeom>
        </p:spPr>
        <p:txBody>
          <a:bodyPr wrap="square">
            <a:spAutoFit/>
          </a:bodyPr>
          <a:lstStyle/>
          <a:p>
            <a:pPr algn="ctr">
              <a:lnSpc>
                <a:spcPct val="90000"/>
              </a:lnSpc>
              <a:spcAft>
                <a:spcPts val="600"/>
              </a:spcAft>
            </a:pPr>
            <a:endParaRPr lang="en-US" dirty="0">
              <a:latin typeface="Trade Gothic Next Cond" panose="020F0502020204030204" pitchFamily="34" charset="0"/>
              <a:cs typeface="Trade Gothic Next Cond" panose="020F0502020204030204" pitchFamily="34" charset="0"/>
            </a:endParaRPr>
          </a:p>
          <a:p>
            <a:pPr marL="57150" algn="ctr">
              <a:lnSpc>
                <a:spcPct val="90000"/>
              </a:lnSpc>
              <a:spcAft>
                <a:spcPts val="600"/>
              </a:spcAft>
            </a:pPr>
            <a:r>
              <a:rPr lang="en-US" sz="3600" dirty="0">
                <a:latin typeface="Trade Gothic Next Cond" panose="020F0502020204030204" pitchFamily="34" charset="0"/>
                <a:cs typeface="Trade Gothic Next Cond" panose="020F0502020204030204" pitchFamily="34" charset="0"/>
              </a:rPr>
              <a:t>A: 58%</a:t>
            </a:r>
          </a:p>
          <a:p>
            <a:pPr marL="57150" algn="ctr">
              <a:lnSpc>
                <a:spcPct val="90000"/>
              </a:lnSpc>
              <a:spcAft>
                <a:spcPts val="600"/>
              </a:spcAft>
            </a:pPr>
            <a:r>
              <a:rPr lang="en-US" sz="3600" dirty="0">
                <a:latin typeface="Trade Gothic Next Cond" panose="020F0502020204030204" pitchFamily="34" charset="0"/>
                <a:cs typeface="Trade Gothic Next Cond" panose="020F0502020204030204" pitchFamily="34" charset="0"/>
              </a:rPr>
              <a:t>B: 32%</a:t>
            </a:r>
          </a:p>
          <a:p>
            <a:pPr marL="57150" algn="ctr">
              <a:lnSpc>
                <a:spcPct val="90000"/>
              </a:lnSpc>
              <a:spcAft>
                <a:spcPts val="600"/>
              </a:spcAft>
            </a:pPr>
            <a:r>
              <a:rPr lang="en-US" sz="3600" dirty="0">
                <a:latin typeface="Trade Gothic Next Cond" panose="020F0502020204030204" pitchFamily="34" charset="0"/>
                <a:cs typeface="Trade Gothic Next Cond" panose="020F0502020204030204" pitchFamily="34" charset="0"/>
              </a:rPr>
              <a:t>C: 10%</a:t>
            </a:r>
          </a:p>
          <a:p>
            <a:pPr marL="57150" algn="ctr">
              <a:lnSpc>
                <a:spcPct val="90000"/>
              </a:lnSpc>
              <a:spcAft>
                <a:spcPts val="600"/>
              </a:spcAft>
            </a:pPr>
            <a:r>
              <a:rPr lang="en-US" sz="3600" dirty="0">
                <a:latin typeface="Trade Gothic Next Cond" panose="020F0502020204030204" pitchFamily="34" charset="0"/>
                <a:cs typeface="Trade Gothic Next Cond" panose="020F0502020204030204" pitchFamily="34" charset="0"/>
              </a:rPr>
              <a:t>F*: 0.9%</a:t>
            </a:r>
          </a:p>
          <a:p>
            <a:pPr marL="57150" algn="ctr">
              <a:lnSpc>
                <a:spcPct val="90000"/>
              </a:lnSpc>
              <a:spcAft>
                <a:spcPts val="600"/>
              </a:spcAft>
            </a:pPr>
            <a:r>
              <a:rPr lang="en-US" sz="2000" dirty="0">
                <a:latin typeface="Trade Gothic Next Cond" panose="020F0502020204030204" pitchFamily="34" charset="0"/>
                <a:cs typeface="Trade Gothic Next Cond" panose="020F0502020204030204" pitchFamily="34" charset="0"/>
              </a:rPr>
              <a:t>* 70 OR BELOW</a:t>
            </a:r>
          </a:p>
        </p:txBody>
      </p:sp>
    </p:spTree>
    <p:extLst>
      <p:ext uri="{BB962C8B-B14F-4D97-AF65-F5344CB8AC3E}">
        <p14:creationId xmlns:p14="http://schemas.microsoft.com/office/powerpoint/2010/main" val="740813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309</Words>
  <Application>Microsoft Macintosh PowerPoint</Application>
  <PresentationFormat>Widescreen</PresentationFormat>
  <Paragraphs>37</Paragraphs>
  <Slides>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Trade Gothic Next Cond</vt:lpstr>
      <vt:lpstr>Office Theme</vt:lpstr>
      <vt:lpstr>PREDICTING RESTAURANT INSPECTION OUTCOMES CAPSTONE 2 - PRESENTATION</vt:lpstr>
      <vt:lpstr>The goal in evaluating this dataset which captures historical restaurant inspection outcomes in Austin, TX, is to build a model that can predict whether a restaurant is likely to pass or fail this quarterly inspection process.  From this analysis, we can hopefully start to understand what drives unfavorable scores as these relationships would be of interest to restaurants and consumers alike. In the case of the restaurants, a timely prediction could allow for restaurants to course correct prior to receiving a low score.</vt:lpstr>
      <vt:lpstr>MOTIVATION AND CHALLENGES</vt:lpstr>
      <vt:lpstr>THE DATA</vt:lpstr>
      <vt:lpstr>HOW IS THE DATA DISTRIBUTED?</vt:lpstr>
      <vt:lpstr>THE SCORING IS HIGHLY IMBALANCED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INSPECTIONS IN AUSTIN, TX CAPSTONE 2 - PRESENTATION</dc:title>
  <dc:creator>Ellery Bledsoe</dc:creator>
  <cp:lastModifiedBy>Ellery Bledsoe</cp:lastModifiedBy>
  <cp:revision>8</cp:revision>
  <dcterms:created xsi:type="dcterms:W3CDTF">2021-10-13T05:34:04Z</dcterms:created>
  <dcterms:modified xsi:type="dcterms:W3CDTF">2021-10-13T13:34:26Z</dcterms:modified>
</cp:coreProperties>
</file>